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602F-758E-1341-907E-ACB2CE497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ChemCorp</a:t>
            </a:r>
            <a:r>
              <a:rPr lang="en-US" dirty="0"/>
              <a:t> INSIGHTS</a:t>
            </a:r>
            <a:br>
              <a:rPr lang="en-US" dirty="0"/>
            </a:br>
            <a:r>
              <a:rPr lang="en-US" dirty="0"/>
              <a:t>for future investments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DC68A-5E26-164F-A2B9-EE7848653DD4}"/>
              </a:ext>
            </a:extLst>
          </p:cNvPr>
          <p:cNvSpPr txBox="1">
            <a:spLocks/>
          </p:cNvSpPr>
          <p:nvPr/>
        </p:nvSpPr>
        <p:spPr>
          <a:xfrm>
            <a:off x="1115568" y="5359940"/>
            <a:ext cx="3794760" cy="13521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HANDE TOKGOZ UTKU</a:t>
            </a:r>
          </a:p>
        </p:txBody>
      </p:sp>
    </p:spTree>
    <p:extLst>
      <p:ext uri="{BB962C8B-B14F-4D97-AF65-F5344CB8AC3E}">
        <p14:creationId xmlns:p14="http://schemas.microsoft.com/office/powerpoint/2010/main" val="221431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7D31-C43D-5741-97DA-1839D7E4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 SUMMARY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Revenue Per </a:t>
            </a:r>
            <a:br>
              <a:rPr lang="en-US" dirty="0"/>
            </a:br>
            <a:r>
              <a:rPr lang="en-US" dirty="0"/>
              <a:t>COMPANY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1C5CC-EB18-2D4A-8983-2EC782706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7"/>
            <a:ext cx="3794760" cy="3162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is a clear need to define which customer segments and products to invest in the upcoming period.</a:t>
            </a:r>
          </a:p>
          <a:p>
            <a:endParaRPr lang="en-US" dirty="0"/>
          </a:p>
          <a:p>
            <a:r>
              <a:rPr lang="en-US" dirty="0"/>
              <a:t>Just to begin the conversation, more than half of our revenue comes from Paper and Packaging companies. The rest of the revenue distribution is pretty even.</a:t>
            </a:r>
          </a:p>
          <a:p>
            <a:endParaRPr lang="en-US" dirty="0"/>
          </a:p>
          <a:p>
            <a:r>
              <a:rPr lang="en-US" dirty="0"/>
              <a:t>Paper and Packaging segment would be very ideal to increase our investments.</a:t>
            </a:r>
          </a:p>
          <a:p>
            <a:endParaRPr lang="en-US" dirty="0"/>
          </a:p>
          <a:p>
            <a:r>
              <a:rPr lang="en-US" dirty="0"/>
              <a:t>Let’s have a look at the drivers of revenue and profit for those segments and the set of chemicals we provide.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48CC5-13B5-5A4D-B021-BCE65F91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0" y="1010820"/>
            <a:ext cx="5817141" cy="49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0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337-22D2-3046-AF45-1664F58C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4916"/>
            <a:ext cx="7729728" cy="1188720"/>
          </a:xfrm>
        </p:spPr>
        <p:txBody>
          <a:bodyPr/>
          <a:lstStyle/>
          <a:p>
            <a:r>
              <a:rPr lang="en-US" dirty="0"/>
              <a:t>% Products per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24FAE-90FE-4840-8C86-BD991F86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251548"/>
            <a:ext cx="106426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BA5D-9363-AB46-A185-B1B71339D9AC}"/>
              </a:ext>
            </a:extLst>
          </p:cNvPr>
          <p:cNvSpPr txBox="1"/>
          <p:nvPr/>
        </p:nvSpPr>
        <p:spPr>
          <a:xfrm>
            <a:off x="865762" y="5223753"/>
            <a:ext cx="10165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Chemical B, D and E are used by almost all companies in Aerospace Defense, Biotechnology, Medical Equipment and Pharmaceuticals sector.</a:t>
            </a:r>
          </a:p>
          <a:p>
            <a:r>
              <a:rPr lang="en-US" dirty="0"/>
              <a:t>In addition to that, medical equipment companies use Chemical F, Biotechnology companies use Chemical G more than others.</a:t>
            </a:r>
          </a:p>
          <a:p>
            <a:r>
              <a:rPr lang="en-US" dirty="0"/>
              <a:t>Paper and Packaging needs totally different chemicals, weighing in for Chemicals H and I.</a:t>
            </a:r>
          </a:p>
        </p:txBody>
      </p:sp>
    </p:spTree>
    <p:extLst>
      <p:ext uri="{BB962C8B-B14F-4D97-AF65-F5344CB8AC3E}">
        <p14:creationId xmlns:p14="http://schemas.microsoft.com/office/powerpoint/2010/main" val="393622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337-22D2-3046-AF45-1664F58C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5451"/>
            <a:ext cx="7729728" cy="1188720"/>
          </a:xfrm>
        </p:spPr>
        <p:txBody>
          <a:bodyPr/>
          <a:lstStyle/>
          <a:p>
            <a:r>
              <a:rPr lang="en-US" dirty="0"/>
              <a:t>SEASONALITY high for chemical 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BA5D-9363-AB46-A185-B1B71339D9AC}"/>
              </a:ext>
            </a:extLst>
          </p:cNvPr>
          <p:cNvSpPr txBox="1"/>
          <p:nvPr/>
        </p:nvSpPr>
        <p:spPr>
          <a:xfrm>
            <a:off x="865762" y="5223753"/>
            <a:ext cx="1016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Chemicals H and K are the ones that show the most seasonality. Demand for K drops in April. Demand for H increases in May and November.</a:t>
            </a:r>
          </a:p>
          <a:p>
            <a:r>
              <a:rPr lang="en-US" dirty="0"/>
              <a:t>Chemical D and F also show minor seasonality.</a:t>
            </a:r>
          </a:p>
          <a:p>
            <a:r>
              <a:rPr lang="en-US" dirty="0"/>
              <a:t>We should be ready for increased Chemical H demand in May and November to maximize revenue.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2BCD4-7966-4745-AB19-D9EC32B9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22" y="1497098"/>
            <a:ext cx="7350356" cy="36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6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337-22D2-3046-AF45-1664F58C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5451"/>
            <a:ext cx="7729728" cy="1188720"/>
          </a:xfrm>
        </p:spPr>
        <p:txBody>
          <a:bodyPr/>
          <a:lstStyle/>
          <a:p>
            <a:r>
              <a:rPr lang="en-US" dirty="0"/>
              <a:t>PAPER AND PACKAGING</a:t>
            </a:r>
            <a:br>
              <a:rPr lang="en-US" dirty="0"/>
            </a:br>
            <a:r>
              <a:rPr lang="en-US" dirty="0"/>
              <a:t>IN NORTH AND SOUTH DAKOTA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BA5D-9363-AB46-A185-B1B71339D9AC}"/>
              </a:ext>
            </a:extLst>
          </p:cNvPr>
          <p:cNvSpPr txBox="1"/>
          <p:nvPr/>
        </p:nvSpPr>
        <p:spPr>
          <a:xfrm>
            <a:off x="865762" y="5223753"/>
            <a:ext cx="1016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largest customer segment, Paper and Packaging is concentrated in South Dakota and North Dakota, as well as Delaware and West Virginia. It might be a good idea to invest on that vertical in those states.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00E97-338E-5349-90E3-E1B4BC21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12" y="1499784"/>
            <a:ext cx="6037375" cy="36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337-22D2-3046-AF45-1664F58C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4916"/>
            <a:ext cx="7729728" cy="1188720"/>
          </a:xfrm>
        </p:spPr>
        <p:txBody>
          <a:bodyPr/>
          <a:lstStyle/>
          <a:p>
            <a:r>
              <a:rPr lang="en-US" dirty="0"/>
              <a:t>High profits in biotech and </a:t>
            </a:r>
            <a:r>
              <a:rPr lang="en-US" dirty="0" err="1"/>
              <a:t>machinery&amp;industrial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BA5D-9363-AB46-A185-B1B71339D9AC}"/>
              </a:ext>
            </a:extLst>
          </p:cNvPr>
          <p:cNvSpPr txBox="1"/>
          <p:nvPr/>
        </p:nvSpPr>
        <p:spPr>
          <a:xfrm>
            <a:off x="865762" y="5223753"/>
            <a:ext cx="1016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profitable segments are Biotechnology and </a:t>
            </a:r>
            <a:r>
              <a:rPr lang="en-US" dirty="0" err="1"/>
              <a:t>Machinery&amp;Industrial</a:t>
            </a:r>
            <a:r>
              <a:rPr lang="en-US" dirty="0"/>
              <a:t>.</a:t>
            </a:r>
          </a:p>
          <a:p>
            <a:r>
              <a:rPr lang="en-US" dirty="0"/>
              <a:t>Increasing our market share for those industries would lead to higher profits overall.</a:t>
            </a:r>
          </a:p>
          <a:p>
            <a:r>
              <a:rPr lang="en-US" dirty="0"/>
              <a:t>Despite its size in our book of business, Paper and Packaging companies are the least profitable.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69E00-C4AD-3F48-9696-406BFA5F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878"/>
            <a:ext cx="12192000" cy="23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7D31-C43D-5741-97DA-1839D7E4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Per </a:t>
            </a:r>
            <a:br>
              <a:rPr lang="en-US" dirty="0"/>
            </a:br>
            <a:r>
              <a:rPr lang="en-US" dirty="0"/>
              <a:t>COMPANY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1C5CC-EB18-2D4A-8983-2EC782706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number of businesses for </a:t>
            </a:r>
            <a:r>
              <a:rPr lang="en-US" dirty="0" err="1"/>
              <a:t>Machinery&amp;Industrial</a:t>
            </a:r>
            <a:r>
              <a:rPr lang="en-US" dirty="0"/>
              <a:t> in the market is huge. This shows us an opportunity to work with more companies in that segment which is profitable.</a:t>
            </a:r>
          </a:p>
          <a:p>
            <a:endParaRPr lang="en-US" dirty="0"/>
          </a:p>
          <a:p>
            <a:r>
              <a:rPr lang="en-US" dirty="0"/>
              <a:t>The market distribution is not proportional with our book of business. There is room for growth in Machinery and Medical Equipment companies.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844F2-9D00-6241-8CA3-4F5F1EDD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865" y="0"/>
            <a:ext cx="4743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7D31-C43D-5741-97DA-1839D7E4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Profit % per product for </a:t>
            </a:r>
            <a:r>
              <a:rPr lang="en-US" dirty="0" err="1"/>
              <a:t>machinery&amp;industrial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1C5CC-EB18-2D4A-8983-2EC782706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Chemical E and Chemical K are the products that are driving the profitability for Machinery and Industrial.</a:t>
            </a:r>
          </a:p>
          <a:p>
            <a:r>
              <a:rPr lang="en-US" dirty="0"/>
              <a:t>When growing into that segment, we should focus on promoting Chemical E and Chemical K even more.</a:t>
            </a:r>
          </a:p>
          <a:p>
            <a:r>
              <a:rPr lang="en-US" dirty="0"/>
              <a:t>Chemical A generates an extremely low profit in this segment.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8A887-D805-6E4A-AB93-B1F163EF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750" y="1035318"/>
            <a:ext cx="53259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3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D337-22D2-3046-AF45-1664F58C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4916"/>
            <a:ext cx="7729728" cy="1188720"/>
          </a:xfrm>
        </p:spPr>
        <p:txBody>
          <a:bodyPr/>
          <a:lstStyle/>
          <a:p>
            <a:r>
              <a:rPr lang="en-US" dirty="0"/>
              <a:t>Products to divert</a:t>
            </a:r>
            <a:br>
              <a:rPr lang="en-US" dirty="0"/>
            </a:br>
            <a:r>
              <a:rPr lang="en-US" dirty="0"/>
              <a:t>products to invest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BA5D-9363-AB46-A185-B1B71339D9AC}"/>
              </a:ext>
            </a:extLst>
          </p:cNvPr>
          <p:cNvSpPr txBox="1"/>
          <p:nvPr/>
        </p:nvSpPr>
        <p:spPr>
          <a:xfrm>
            <a:off x="865762" y="5223753"/>
            <a:ext cx="10165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should either divert from Chemical A entirely or limit our operations for this product to Aerospace Defense or Pharmaceuticals segments. </a:t>
            </a:r>
          </a:p>
          <a:p>
            <a:r>
              <a:rPr lang="en-US" dirty="0"/>
              <a:t>The resources should instead be used for the highest profit products which are Chemical E or selling Chemical H to Aerospace Defense, Biotechnology, Pharmaceuticals; and Selling Chemical K to Machinery and Industrial.</a:t>
            </a:r>
            <a:endParaRPr lang="en-US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C40C6-2E4B-F641-BE2B-A25A6C3E3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95500"/>
            <a:ext cx="11201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432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</TotalTime>
  <Words>507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ChemCorp INSIGHTS for future investments</vt:lpstr>
      <vt:lpstr>EXEC SUMMARY  Revenue Per  COMPANY TYPE</vt:lpstr>
      <vt:lpstr>% Products per segment</vt:lpstr>
      <vt:lpstr>SEASONALITY high for chemical h</vt:lpstr>
      <vt:lpstr>PAPER AND PACKAGING IN NORTH AND SOUTH DAKOTA</vt:lpstr>
      <vt:lpstr>High profits in biotech and machinery&amp;industrial</vt:lpstr>
      <vt:lpstr>Revenue Per  COMPANY TYPE</vt:lpstr>
      <vt:lpstr>Profit % per product for machinery&amp;industrial</vt:lpstr>
      <vt:lpstr>Products to divert products to invest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ChemCorp INSIGHTS</dc:title>
  <dc:creator>Alp Can Utku</dc:creator>
  <cp:lastModifiedBy>Hande Utku</cp:lastModifiedBy>
  <cp:revision>5</cp:revision>
  <dcterms:created xsi:type="dcterms:W3CDTF">2020-07-18T22:41:59Z</dcterms:created>
  <dcterms:modified xsi:type="dcterms:W3CDTF">2020-10-05T20:29:46Z</dcterms:modified>
</cp:coreProperties>
</file>